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560" y="1279545"/>
            <a:ext cx="8999913" cy="1646302"/>
          </a:xfrm>
        </p:spPr>
        <p:txBody>
          <a:bodyPr/>
          <a:lstStyle/>
          <a:p>
            <a:r>
              <a:rPr lang="en-GB" dirty="0"/>
              <a:t>Welcome to our Year 5 Team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560" y="3554511"/>
            <a:ext cx="8808785" cy="2150226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Teachers:  </a:t>
            </a:r>
            <a:r>
              <a:rPr lang="en-GB" sz="2400" dirty="0">
                <a:solidFill>
                  <a:schemeClr val="tx1"/>
                </a:solidFill>
              </a:rPr>
              <a:t>Miss Hubble (5A), Miss </a:t>
            </a:r>
            <a:r>
              <a:rPr lang="en-GB" sz="2400" dirty="0" err="1">
                <a:solidFill>
                  <a:schemeClr val="tx1"/>
                </a:solidFill>
              </a:rPr>
              <a:t>O’Regan</a:t>
            </a:r>
            <a:r>
              <a:rPr lang="en-GB" sz="2400" dirty="0">
                <a:solidFill>
                  <a:schemeClr val="tx1"/>
                </a:solidFill>
              </a:rPr>
              <a:t> (5R)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and Mrs Hayer(5H)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Support staff: </a:t>
            </a:r>
            <a:r>
              <a:rPr lang="en-GB" sz="2400" dirty="0">
                <a:solidFill>
                  <a:schemeClr val="tx1"/>
                </a:solidFill>
              </a:rPr>
              <a:t>Mrs Drayton-Chana, Mrs Morris, Mrs Stokes</a:t>
            </a:r>
          </a:p>
          <a:p>
            <a:pPr algn="ctr"/>
            <a:endParaRPr lang="en-GB" sz="2400" b="1" dirty="0">
              <a:solidFill>
                <a:schemeClr val="tx1"/>
              </a:solidFill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Year Group Leader :  </a:t>
            </a:r>
            <a:r>
              <a:rPr lang="en-GB" sz="2400" dirty="0">
                <a:solidFill>
                  <a:schemeClr val="tx1"/>
                </a:solidFill>
              </a:rPr>
              <a:t>Mrs Hayer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42" y="5965427"/>
            <a:ext cx="2617816" cy="73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50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2509"/>
            <a:ext cx="8596668" cy="1320800"/>
          </a:xfrm>
        </p:spPr>
        <p:txBody>
          <a:bodyPr/>
          <a:lstStyle/>
          <a:p>
            <a:r>
              <a:rPr lang="en-GB" dirty="0"/>
              <a:t>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992909"/>
            <a:ext cx="8692111" cy="5048453"/>
          </a:xfrm>
        </p:spPr>
        <p:txBody>
          <a:bodyPr>
            <a:noAutofit/>
          </a:bodyPr>
          <a:lstStyle/>
          <a:p>
            <a:pPr lvl="2"/>
            <a:endParaRPr lang="en-GB" sz="1600" i="1" dirty="0">
              <a:solidFill>
                <a:srgbClr val="0070C0"/>
              </a:solidFill>
            </a:endParaRPr>
          </a:p>
          <a:p>
            <a:pPr lvl="0">
              <a:buClr>
                <a:srgbClr val="F0A22E">
                  <a:lumMod val="75000"/>
                </a:srgbClr>
              </a:buClr>
            </a:pPr>
            <a:r>
              <a:rPr lang="en-GB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Autumn Term </a:t>
            </a:r>
            <a:r>
              <a:rPr lang="en-GB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It’s All Greek To Me!</a:t>
            </a:r>
          </a:p>
          <a:p>
            <a:pPr lvl="2">
              <a:buClr>
                <a:srgbClr val="F0A22E">
                  <a:lumMod val="75000"/>
                </a:srgbClr>
              </a:buClr>
            </a:pPr>
            <a:r>
              <a:rPr lang="en-GB" sz="1600" i="1" dirty="0">
                <a:solidFill>
                  <a:srgbClr val="0070C0"/>
                </a:solidFill>
              </a:rPr>
              <a:t>Challenge: How can we celebrate the legacy of Ancient  Greece?</a:t>
            </a:r>
          </a:p>
          <a:p>
            <a:pPr lvl="2">
              <a:buClr>
                <a:srgbClr val="F0A22E">
                  <a:lumMod val="75000"/>
                </a:srgbClr>
              </a:buClr>
            </a:pPr>
            <a:r>
              <a:rPr lang="en-GB" sz="1600" i="1" dirty="0">
                <a:solidFill>
                  <a:srgbClr val="FF0000"/>
                </a:solidFill>
              </a:rPr>
              <a:t>Hook Day Greek Workshop Tuesday 27</a:t>
            </a:r>
            <a:r>
              <a:rPr lang="en-GB" sz="1600" i="1" baseline="30000" dirty="0">
                <a:solidFill>
                  <a:srgbClr val="FF0000"/>
                </a:solidFill>
              </a:rPr>
              <a:t>th</a:t>
            </a:r>
            <a:r>
              <a:rPr lang="en-GB" sz="1600" i="1" dirty="0">
                <a:solidFill>
                  <a:srgbClr val="FF0000"/>
                </a:solidFill>
              </a:rPr>
              <a:t> September</a:t>
            </a:r>
          </a:p>
          <a:p>
            <a:pPr marL="914400" lvl="2" indent="0">
              <a:buClr>
                <a:srgbClr val="F0A22E">
                  <a:lumMod val="75000"/>
                </a:srgbClr>
              </a:buClr>
              <a:buNone/>
            </a:pPr>
            <a:r>
              <a:rPr lang="en-GB" sz="1600" i="1" dirty="0">
                <a:solidFill>
                  <a:srgbClr val="FF0000"/>
                </a:solidFill>
              </a:rPr>
              <a:t>      (please pay £5 contribution on ParentPay)</a:t>
            </a:r>
          </a:p>
          <a:p>
            <a:pPr marL="914400" lvl="2" indent="0">
              <a:buClr>
                <a:srgbClr val="F0A22E">
                  <a:lumMod val="75000"/>
                </a:srgbClr>
              </a:buClr>
              <a:buNone/>
            </a:pPr>
            <a:endParaRPr lang="en-GB" sz="2000" dirty="0"/>
          </a:p>
          <a:p>
            <a:r>
              <a:rPr lang="en-GB" sz="2000" b="1" dirty="0"/>
              <a:t>Spring Term </a:t>
            </a:r>
            <a:r>
              <a:rPr lang="en-GB" sz="2000" dirty="0"/>
              <a:t>– Man vs Food</a:t>
            </a:r>
          </a:p>
          <a:p>
            <a:pPr lvl="2"/>
            <a:r>
              <a:rPr lang="en-GB" sz="1600" i="1" dirty="0">
                <a:solidFill>
                  <a:srgbClr val="0070C0"/>
                </a:solidFill>
              </a:rPr>
              <a:t>Challenge: How can we promote fair trade through a healthy tuck shop?</a:t>
            </a:r>
          </a:p>
          <a:p>
            <a:pPr marL="914400" lvl="2" indent="0">
              <a:buNone/>
            </a:pPr>
            <a:endParaRPr lang="en-GB" sz="2000" dirty="0"/>
          </a:p>
          <a:p>
            <a:r>
              <a:rPr lang="en-GB" sz="2000" b="1" dirty="0"/>
              <a:t>Summer Term </a:t>
            </a:r>
            <a:r>
              <a:rPr lang="en-GB" sz="2000" dirty="0"/>
              <a:t>– Power Struggles</a:t>
            </a:r>
          </a:p>
          <a:p>
            <a:pPr lvl="2"/>
            <a:r>
              <a:rPr lang="en-GB" sz="1600" i="1" dirty="0">
                <a:solidFill>
                  <a:srgbClr val="0070C0"/>
                </a:solidFill>
              </a:rPr>
              <a:t>Challenge: How can we educate others about the </a:t>
            </a:r>
            <a:r>
              <a:rPr lang="en-GB" sz="1600" i="1" dirty="0" err="1">
                <a:solidFill>
                  <a:srgbClr val="0070C0"/>
                </a:solidFill>
              </a:rPr>
              <a:t>anglo-Saxons</a:t>
            </a:r>
            <a:r>
              <a:rPr lang="en-GB" sz="1600" i="1" dirty="0">
                <a:solidFill>
                  <a:srgbClr val="0070C0"/>
                </a:solidFill>
              </a:rPr>
              <a:t> and Vikings struggle for England??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1" y="6041362"/>
            <a:ext cx="2617816" cy="73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7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B198F7-F316-4695-8625-D04FF322EFAB}"/>
              </a:ext>
            </a:extLst>
          </p:cNvPr>
          <p:cNvSpPr/>
          <p:nvPr/>
        </p:nvSpPr>
        <p:spPr>
          <a:xfrm>
            <a:off x="509805" y="140694"/>
            <a:ext cx="41601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F0A22E">
                    <a:lumMod val="75000"/>
                  </a:srgbClr>
                </a:solidFill>
                <a:ea typeface="+mj-ea"/>
                <a:cs typeface="+mj-cs"/>
              </a:rPr>
              <a:t>Timetable example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9F2A62-2379-46B1-A5AD-A1FCA9EFC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05" y="753694"/>
            <a:ext cx="10482672" cy="572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0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457" y="314036"/>
            <a:ext cx="8596668" cy="701964"/>
          </a:xfrm>
        </p:spPr>
        <p:txBody>
          <a:bodyPr/>
          <a:lstStyle/>
          <a:p>
            <a:r>
              <a:rPr lang="en-GB" dirty="0"/>
              <a:t>What do I need to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683581"/>
            <a:ext cx="8642234" cy="53751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Classroom expectations and routines</a:t>
            </a:r>
          </a:p>
          <a:p>
            <a:pPr marL="0" indent="0">
              <a:buNone/>
            </a:pPr>
            <a:r>
              <a:rPr lang="en-GB" sz="2400" dirty="0"/>
              <a:t>		- Reading books and records, drinks/toilet, school uniforms</a:t>
            </a:r>
          </a:p>
          <a:p>
            <a:endParaRPr lang="en-GB" sz="2400" dirty="0"/>
          </a:p>
          <a:p>
            <a:r>
              <a:rPr lang="en-GB" sz="2400" dirty="0"/>
              <a:t>Swimming weekly on a Friday (to be confirmed) </a:t>
            </a:r>
          </a:p>
          <a:p>
            <a:endParaRPr lang="en-GB" sz="2400" dirty="0"/>
          </a:p>
          <a:p>
            <a:r>
              <a:rPr lang="en-GB" sz="2400" dirty="0"/>
              <a:t>PE Kits (Tuesday) </a:t>
            </a:r>
          </a:p>
          <a:p>
            <a:endParaRPr lang="en-GB" sz="2400" dirty="0"/>
          </a:p>
          <a:p>
            <a:r>
              <a:rPr lang="en-GB" sz="2400" dirty="0"/>
              <a:t>Class reading 3:00pm. The school day ends at 3:15pm.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Homework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</a:rPr>
              <a:t>Reading (approx. 20-30 mins daily)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</a:rPr>
              <a:t>My Maths (tasks set weekly on Weds linked to what has been taught that week)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</a:rPr>
              <a:t>Spellings (10 spellings set, tested on Thursday)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</a:rPr>
              <a:t>Times tables (ideally </a:t>
            </a:r>
            <a:r>
              <a:rPr lang="en-GB" sz="2000" dirty="0" err="1">
                <a:solidFill>
                  <a:srgbClr val="0070C0"/>
                </a:solidFill>
              </a:rPr>
              <a:t>ch</a:t>
            </a:r>
            <a:r>
              <a:rPr lang="en-GB" sz="2000" dirty="0">
                <a:solidFill>
                  <a:srgbClr val="0070C0"/>
                </a:solidFill>
              </a:rPr>
              <a:t> should know all times tables up to 12 x12)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</a:rPr>
              <a:t>NICER homework (1 piece of homework to be handed in </a:t>
            </a:r>
            <a:r>
              <a:rPr lang="en-GB" sz="2000" dirty="0" err="1">
                <a:solidFill>
                  <a:srgbClr val="0070C0"/>
                </a:solidFill>
              </a:rPr>
              <a:t>Aut</a:t>
            </a:r>
            <a:r>
              <a:rPr lang="en-GB" sz="2000" dirty="0">
                <a:solidFill>
                  <a:srgbClr val="0070C0"/>
                </a:solidFill>
              </a:rPr>
              <a:t> 1 and </a:t>
            </a:r>
            <a:r>
              <a:rPr lang="en-GB" sz="2000" dirty="0" err="1">
                <a:solidFill>
                  <a:srgbClr val="0070C0"/>
                </a:solidFill>
              </a:rPr>
              <a:t>Aut</a:t>
            </a:r>
            <a:r>
              <a:rPr lang="en-GB" sz="2000" dirty="0">
                <a:solidFill>
                  <a:srgbClr val="0070C0"/>
                </a:solidFill>
              </a:rPr>
              <a:t> 2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0070C0"/>
                </a:solidFill>
              </a:rPr>
              <a:t>                  ( Hand in dates: October 22nd and one by December 9</a:t>
            </a:r>
            <a:r>
              <a:rPr lang="en-GB" sz="2000" baseline="30000" dirty="0">
                <a:solidFill>
                  <a:srgbClr val="0070C0"/>
                </a:solidFill>
              </a:rPr>
              <a:t>th</a:t>
            </a:r>
            <a:r>
              <a:rPr lang="en-GB" sz="2000" dirty="0">
                <a:solidFill>
                  <a:srgbClr val="0070C0"/>
                </a:solidFill>
              </a:rPr>
              <a:t>) </a:t>
            </a:r>
          </a:p>
          <a:p>
            <a:pPr lvl="1"/>
            <a:endParaRPr lang="en-GB" sz="2000" dirty="0">
              <a:solidFill>
                <a:srgbClr val="0070C0"/>
              </a:solidFill>
            </a:endParaRPr>
          </a:p>
          <a:p>
            <a:pPr lvl="1"/>
            <a:endParaRPr lang="en-GB" sz="2000" dirty="0">
              <a:solidFill>
                <a:srgbClr val="0070C0"/>
              </a:solidFill>
            </a:endParaRPr>
          </a:p>
          <a:p>
            <a:pPr lvl="1"/>
            <a:endParaRPr lang="en-GB" sz="2000" dirty="0">
              <a:solidFill>
                <a:srgbClr val="0070C0"/>
              </a:solidFill>
            </a:endParaRPr>
          </a:p>
          <a:p>
            <a:pPr lvl="1"/>
            <a:endParaRPr lang="en-GB" sz="2000" dirty="0">
              <a:solidFill>
                <a:srgbClr val="0070C0"/>
              </a:solidFill>
            </a:endParaRPr>
          </a:p>
          <a:p>
            <a:pPr lvl="1"/>
            <a:endParaRPr lang="en-GB" sz="20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1" y="6058768"/>
            <a:ext cx="2617816" cy="73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1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I need to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311" y="686464"/>
            <a:ext cx="8692727" cy="4753754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b="1" dirty="0"/>
              <a:t>Behaviour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1" y="6058768"/>
            <a:ext cx="2617816" cy="7347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11" y="1647825"/>
            <a:ext cx="9582658" cy="41016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9EEE1F-4DE7-497F-B5E9-D5DC839467E0}"/>
              </a:ext>
            </a:extLst>
          </p:cNvPr>
          <p:cNvSpPr txBox="1"/>
          <p:nvPr/>
        </p:nvSpPr>
        <p:spPr>
          <a:xfrm>
            <a:off x="6580412" y="4426054"/>
            <a:ext cx="3515557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Star of the Week certificate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FIDES certificate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D2EEE5-F90D-4495-99A4-84392C757193}"/>
              </a:ext>
            </a:extLst>
          </p:cNvPr>
          <p:cNvSpPr txBox="1"/>
          <p:nvPr/>
        </p:nvSpPr>
        <p:spPr>
          <a:xfrm>
            <a:off x="7563775" y="3160450"/>
            <a:ext cx="229043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Class Chart points</a:t>
            </a:r>
          </a:p>
        </p:txBody>
      </p:sp>
    </p:spTree>
    <p:extLst>
      <p:ext uri="{BB962C8B-B14F-4D97-AF65-F5344CB8AC3E}">
        <p14:creationId xmlns:p14="http://schemas.microsoft.com/office/powerpoint/2010/main" val="290061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I need to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275" y="1185228"/>
            <a:ext cx="8596668" cy="4753754"/>
          </a:xfrm>
        </p:spPr>
        <p:txBody>
          <a:bodyPr>
            <a:normAutofit fontScale="70000" lnSpcReduction="20000"/>
          </a:bodyPr>
          <a:lstStyle/>
          <a:p>
            <a:endParaRPr lang="en-GB" sz="2400" dirty="0"/>
          </a:p>
          <a:p>
            <a:r>
              <a:rPr lang="en-GB" sz="4100" b="1" dirty="0"/>
              <a:t>Parents/carers are expected to:</a:t>
            </a:r>
            <a:endParaRPr lang="en-GB" sz="4100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GB" sz="2600" dirty="0"/>
              <a:t>Encourage respect and good behaviour</a:t>
            </a:r>
          </a:p>
          <a:p>
            <a:pPr lvl="0"/>
            <a:r>
              <a:rPr lang="en-GB" sz="2600" dirty="0"/>
              <a:t>Make their children aware of inappropriate behaviour</a:t>
            </a:r>
          </a:p>
          <a:p>
            <a:pPr lvl="0"/>
            <a:r>
              <a:rPr lang="en-GB" sz="2600" dirty="0"/>
              <a:t>Behave appropriately towards children, staff and other parents/carers</a:t>
            </a:r>
          </a:p>
          <a:p>
            <a:pPr lvl="0"/>
            <a:r>
              <a:rPr lang="en-GB" sz="2600" dirty="0"/>
              <a:t>Tell staff about anything that may affect learning, well-being or behaviour of their child in school</a:t>
            </a:r>
          </a:p>
          <a:p>
            <a:pPr lvl="0"/>
            <a:r>
              <a:rPr lang="en-GB" sz="2600" dirty="0"/>
              <a:t>Support the school in its implementation of the behaviour policy</a:t>
            </a:r>
          </a:p>
          <a:p>
            <a:pPr lvl="0"/>
            <a:r>
              <a:rPr lang="en-GB" sz="2600" dirty="0"/>
              <a:t>Supervise and deal with the behaviour of their own children when on school site</a:t>
            </a:r>
          </a:p>
          <a:p>
            <a:pPr lvl="0"/>
            <a:r>
              <a:rPr lang="en-GB" sz="2600" dirty="0"/>
              <a:t>Report any concerns to staff about the behaviour of other children and not deal with incidents themselves</a:t>
            </a:r>
          </a:p>
          <a:p>
            <a:pPr lvl="0"/>
            <a:r>
              <a:rPr lang="en-GB" sz="2600" dirty="0"/>
              <a:t>Supervise their children’s use of the internet and social media, following e-safety guidelines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1" y="6058768"/>
            <a:ext cx="2617816" cy="73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5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21029" y="2510444"/>
            <a:ext cx="3567699" cy="1320800"/>
          </a:xfrm>
        </p:spPr>
        <p:txBody>
          <a:bodyPr/>
          <a:lstStyle/>
          <a:p>
            <a:r>
              <a:rPr lang="en-GB" dirty="0"/>
              <a:t>Questions?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1" y="6058768"/>
            <a:ext cx="2617816" cy="73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799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5713</TotalTime>
  <Words>384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Welcome to our Year 5 Team</vt:lpstr>
      <vt:lpstr>Curriculum</vt:lpstr>
      <vt:lpstr>PowerPoint Presentation</vt:lpstr>
      <vt:lpstr>What do I need to know?</vt:lpstr>
      <vt:lpstr>What do I need to know?</vt:lpstr>
      <vt:lpstr>What do I need to know?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4</dc:title>
  <dc:creator>S Reynolds</dc:creator>
  <cp:lastModifiedBy>Mrs J Hayer</cp:lastModifiedBy>
  <cp:revision>16</cp:revision>
  <dcterms:created xsi:type="dcterms:W3CDTF">2018-06-30T15:36:14Z</dcterms:created>
  <dcterms:modified xsi:type="dcterms:W3CDTF">2022-09-20T21:00:56Z</dcterms:modified>
</cp:coreProperties>
</file>